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0.xml" ContentType="application/vnd.openxmlformats-officedocument.presentationml.notesSlide+xml"/>
  <Override PartName="/ppt/tags/tag3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26.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7.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8.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9.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30.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31.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32.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69"/>
  </p:notesMasterIdLst>
  <p:handoutMasterIdLst>
    <p:handoutMasterId r:id="rId70"/>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12" r:id="rId24"/>
    <p:sldId id="513" r:id="rId25"/>
    <p:sldId id="514" r:id="rId26"/>
    <p:sldId id="515" r:id="rId27"/>
    <p:sldId id="516" r:id="rId28"/>
    <p:sldId id="517" r:id="rId29"/>
    <p:sldId id="291" r:id="rId30"/>
    <p:sldId id="320" r:id="rId31"/>
    <p:sldId id="322" r:id="rId32"/>
    <p:sldId id="324" r:id="rId33"/>
    <p:sldId id="345" r:id="rId34"/>
    <p:sldId id="347" r:id="rId35"/>
    <p:sldId id="477" r:id="rId36"/>
    <p:sldId id="276" r:id="rId37"/>
    <p:sldId id="282" r:id="rId38"/>
    <p:sldId id="531" r:id="rId39"/>
    <p:sldId id="480" r:id="rId40"/>
    <p:sldId id="487" r:id="rId41"/>
    <p:sldId id="408" r:id="rId42"/>
    <p:sldId id="489" r:id="rId43"/>
    <p:sldId id="454" r:id="rId44"/>
    <p:sldId id="482" r:id="rId45"/>
    <p:sldId id="530" r:id="rId46"/>
    <p:sldId id="523" r:id="rId47"/>
    <p:sldId id="524" r:id="rId48"/>
    <p:sldId id="536" r:id="rId49"/>
    <p:sldId id="537" r:id="rId50"/>
    <p:sldId id="525" r:id="rId51"/>
    <p:sldId id="492" r:id="rId52"/>
    <p:sldId id="472" r:id="rId53"/>
    <p:sldId id="283" r:id="rId54"/>
    <p:sldId id="447" r:id="rId55"/>
    <p:sldId id="481" r:id="rId56"/>
    <p:sldId id="484" r:id="rId57"/>
    <p:sldId id="502" r:id="rId58"/>
    <p:sldId id="503" r:id="rId59"/>
    <p:sldId id="504" r:id="rId60"/>
    <p:sldId id="505" r:id="rId61"/>
    <p:sldId id="506" r:id="rId62"/>
    <p:sldId id="451" r:id="rId63"/>
    <p:sldId id="490" r:id="rId64"/>
    <p:sldId id="486" r:id="rId65"/>
    <p:sldId id="534" r:id="rId66"/>
    <p:sldId id="491" r:id="rId67"/>
    <p:sldId id="497" r:id="rId68"/>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12"/>
            <p14:sldId id="513"/>
            <p14:sldId id="514"/>
            <p14:sldId id="515"/>
            <p14:sldId id="516"/>
            <p14:sldId id="517"/>
            <p14:sldId id="291"/>
            <p14:sldId id="320"/>
            <p14:sldId id="322"/>
            <p14:sldId id="324"/>
            <p14:sldId id="345"/>
            <p14:sldId id="347"/>
            <p14:sldId id="477"/>
            <p14:sldId id="276"/>
          </p14:sldIdLst>
        </p14:section>
        <p14:section name="Collisions" id="{454D7892-67ED-4F89-A10A-B8B8BBF63EB7}">
          <p14:sldIdLst>
            <p14:sldId id="282"/>
            <p14:sldId id="531"/>
            <p14:sldId id="480"/>
            <p14:sldId id="487"/>
            <p14:sldId id="408"/>
            <p14:sldId id="489"/>
            <p14:sldId id="454"/>
            <p14:sldId id="482"/>
            <p14:sldId id="530"/>
            <p14:sldId id="523"/>
            <p14:sldId id="524"/>
            <p14:sldId id="536"/>
            <p14:sldId id="537"/>
            <p14:sldId id="525"/>
            <p14:sldId id="492"/>
            <p14:sldId id="472"/>
          </p14:sldIdLst>
        </p14:section>
        <p14:section name="Summary" id="{4745C16D-C5E1-4967-B247-65FE2AC58B7E}">
          <p14:sldIdLst>
            <p14:sldId id="283"/>
            <p14:sldId id="447"/>
          </p14:sldIdLst>
        </p14:section>
        <p14:section name="Surface coverage" id="{7B1286C4-EBC6-4671-989E-A3F97FC040C4}">
          <p14:sldIdLst>
            <p14:sldId id="481"/>
            <p14:sldId id="484"/>
            <p14:sldId id="502"/>
            <p14:sldId id="503"/>
            <p14:sldId id="504"/>
            <p14:sldId id="505"/>
            <p14:sldId id="506"/>
            <p14:sldId id="451"/>
            <p14:sldId id="490"/>
            <p14:sldId id="486"/>
            <p14:sldId id="534"/>
            <p14:sldId id="491"/>
            <p14:sldId id="4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46" autoAdjust="0"/>
    <p:restoredTop sz="64200" autoAdjust="0"/>
  </p:normalViewPr>
  <p:slideViewPr>
    <p:cSldViewPr snapToGrid="0">
      <p:cViewPr varScale="1">
        <p:scale>
          <a:sx n="65" d="100"/>
          <a:sy n="65" d="100"/>
        </p:scale>
        <p:origin x="1474" y="53"/>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varScale="1">
      <p:scale>
        <a:sx n="1" d="1"/>
        <a:sy n="1" d="1"/>
      </p:scale>
      <p:origin x="0" y="-14587"/>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30/9/2019</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35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coefficient.</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36</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38</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39</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40</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51</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52</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53</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55</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57</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58</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59</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61</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65</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err="1">
                <a:solidFill>
                  <a:schemeClr val="tx1"/>
                </a:solidFill>
                <a:effectLst/>
                <a:latin typeface="Arial" charset="0"/>
                <a:ea typeface="+mn-ea"/>
                <a:cs typeface="+mn-cs"/>
              </a:rPr>
              <a:t>Ariane</a:t>
            </a:r>
            <a:r>
              <a:rPr lang="en-US" sz="1200" b="1" kern="1200" dirty="0">
                <a:solidFill>
                  <a:schemeClr val="tx1"/>
                </a:solidFill>
                <a:effectLst/>
                <a:latin typeface="Arial" charset="0"/>
                <a:ea typeface="+mn-ea"/>
                <a:cs typeface="+mn-cs"/>
              </a:rPr>
              <a:t> Walker-Horn &lt;avw27@cornell.edu&gt; 2015</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3.xml"/><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8"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7.xml"/><Relationship Id="rId5" Type="http://schemas.openxmlformats.org/officeDocument/2006/relationships/image" Target="../media/image44.png"/><Relationship Id="rId4" Type="http://schemas.openxmlformats.org/officeDocument/2006/relationships/image" Target="../media/image43.wmf"/></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20.xml"/><Relationship Id="rId7" Type="http://schemas.openxmlformats.org/officeDocument/2006/relationships/image" Target="../media/image45.png"/><Relationship Id="rId12" Type="http://schemas.openxmlformats.org/officeDocument/2006/relationships/image" Target="../media/image48.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12.xml"/><Relationship Id="rId11" Type="http://schemas.openxmlformats.org/officeDocument/2006/relationships/image" Target="../media/image44.png"/><Relationship Id="rId5" Type="http://schemas.openxmlformats.org/officeDocument/2006/relationships/tags" Target="../tags/tag22.xml"/><Relationship Id="rId10" Type="http://schemas.openxmlformats.org/officeDocument/2006/relationships/image" Target="../media/image47.png"/><Relationship Id="rId4" Type="http://schemas.openxmlformats.org/officeDocument/2006/relationships/tags" Target="../tags/tag21.xml"/><Relationship Id="rId9" Type="http://schemas.openxmlformats.org/officeDocument/2006/relationships/image" Target="../media/image460.png"/></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12.xml"/><Relationship Id="rId7" Type="http://schemas.openxmlformats.org/officeDocument/2006/relationships/image" Target="../media/image50.w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49.wmf"/><Relationship Id="rId5" Type="http://schemas.openxmlformats.org/officeDocument/2006/relationships/image" Target="../media/image47.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56.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tags" Target="../tags/tag26.xml"/><Relationship Id="rId16" Type="http://schemas.openxmlformats.org/officeDocument/2006/relationships/image" Target="../media/image59.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54.png"/><Relationship Id="rId5" Type="http://schemas.openxmlformats.org/officeDocument/2006/relationships/tags" Target="../tags/tag29.xml"/><Relationship Id="rId15" Type="http://schemas.openxmlformats.org/officeDocument/2006/relationships/image" Target="../media/image58.png"/><Relationship Id="rId10" Type="http://schemas.openxmlformats.org/officeDocument/2006/relationships/image" Target="../media/image53.wmf"/><Relationship Id="rId4" Type="http://schemas.openxmlformats.org/officeDocument/2006/relationships/tags" Target="../tags/tag28.xml"/><Relationship Id="rId9" Type="http://schemas.openxmlformats.org/officeDocument/2006/relationships/notesSlide" Target="../notesSlides/notesSlide19.xml"/><Relationship Id="rId14" Type="http://schemas.openxmlformats.org/officeDocument/2006/relationships/image" Target="../media/image57.png"/></Relationships>
</file>

<file path=ppt/slides/_rels/slide38.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33.xml"/><Relationship Id="rId7" Type="http://schemas.openxmlformats.org/officeDocument/2006/relationships/image" Target="../media/image61.wmf"/><Relationship Id="rId2" Type="http://schemas.openxmlformats.org/officeDocument/2006/relationships/tags" Target="../tags/tag32.xml"/><Relationship Id="rId1" Type="http://schemas.openxmlformats.org/officeDocument/2006/relationships/vmlDrawing" Target="../drawings/vmlDrawing1.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64.png"/><Relationship Id="rId5" Type="http://schemas.openxmlformats.org/officeDocument/2006/relationships/notesSlide" Target="../notesSlides/notesSlide20.xml"/><Relationship Id="rId10" Type="http://schemas.openxmlformats.org/officeDocument/2006/relationships/image" Target="../media/image63.png"/><Relationship Id="rId4" Type="http://schemas.openxmlformats.org/officeDocument/2006/relationships/slideLayout" Target="../slideLayouts/slideLayout12.xml"/><Relationship Id="rId9" Type="http://schemas.openxmlformats.org/officeDocument/2006/relationships/image" Target="../media/image62.wmf"/></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6.png"/><Relationship Id="rId2" Type="http://schemas.openxmlformats.org/officeDocument/2006/relationships/tags" Target="../tags/tag34.xml"/><Relationship Id="rId1" Type="http://schemas.openxmlformats.org/officeDocument/2006/relationships/vmlDrawing" Target="../drawings/vmlDrawing2.vml"/><Relationship Id="rId6" Type="http://schemas.openxmlformats.org/officeDocument/2006/relationships/image" Target="../media/image65.wmf"/><Relationship Id="rId5" Type="http://schemas.openxmlformats.org/officeDocument/2006/relationships/oleObject" Target="../embeddings/oleObject1.bin"/><Relationship Id="rId4"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68.jpeg"/></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slideLayout" Target="../slideLayouts/slideLayout12.xml"/><Relationship Id="rId7" Type="http://schemas.openxmlformats.org/officeDocument/2006/relationships/image" Target="../media/image70.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300.png"/><Relationship Id="rId5" Type="http://schemas.openxmlformats.org/officeDocument/2006/relationships/image" Target="../media/image69.png"/><Relationship Id="rId4" Type="http://schemas.openxmlformats.org/officeDocument/2006/relationships/notesSlide" Target="../notesSlides/notesSlide23.xml"/></Relationships>
</file>

<file path=ppt/slides/_rels/slide4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39.xml"/><Relationship Id="rId7" Type="http://schemas.openxmlformats.org/officeDocument/2006/relationships/image" Target="../media/image72.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slideLayout" Target="../slideLayouts/slideLayout12.xml"/><Relationship Id="rId10" Type="http://schemas.openxmlformats.org/officeDocument/2006/relationships/image" Target="../media/image75.png"/><Relationship Id="rId4" Type="http://schemas.openxmlformats.org/officeDocument/2006/relationships/tags" Target="../tags/tag40.xml"/><Relationship Id="rId9" Type="http://schemas.openxmlformats.org/officeDocument/2006/relationships/image" Target="../media/image74.png"/></Relationships>
</file>

<file path=ppt/slides/_rels/slide43.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image" Target="../media/image77.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tags" Target="../tags/tag42.xml"/><Relationship Id="rId16" Type="http://schemas.openxmlformats.org/officeDocument/2006/relationships/image" Target="../media/image80.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58.png"/><Relationship Id="rId5" Type="http://schemas.openxmlformats.org/officeDocument/2006/relationships/tags" Target="../tags/tag45.xml"/><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tags" Target="../tags/tag44.xml"/><Relationship Id="rId9" Type="http://schemas.openxmlformats.org/officeDocument/2006/relationships/slideLayout" Target="../slideLayouts/slideLayout12.xml"/><Relationship Id="rId14" Type="http://schemas.openxmlformats.org/officeDocument/2006/relationships/image" Target="../media/image78.png"/></Relationships>
</file>

<file path=ppt/slides/_rels/slide44.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5.png"/><Relationship Id="rId3" Type="http://schemas.openxmlformats.org/officeDocument/2006/relationships/tags" Target="../tags/tag51.xml"/><Relationship Id="rId7" Type="http://schemas.openxmlformats.org/officeDocument/2006/relationships/slideLayout" Target="../slideLayouts/slideLayout12.xml"/><Relationship Id="rId12" Type="http://schemas.openxmlformats.org/officeDocument/2006/relationships/image" Target="../media/image84.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image" Target="../media/image83.png"/><Relationship Id="rId5" Type="http://schemas.openxmlformats.org/officeDocument/2006/relationships/tags" Target="../tags/tag53.xml"/><Relationship Id="rId10" Type="http://schemas.openxmlformats.org/officeDocument/2006/relationships/image" Target="../media/image58.png"/><Relationship Id="rId4" Type="http://schemas.openxmlformats.org/officeDocument/2006/relationships/tags" Target="../tags/tag52.xml"/><Relationship Id="rId9" Type="http://schemas.openxmlformats.org/officeDocument/2006/relationships/image" Target="../media/image79.png"/><Relationship Id="rId14" Type="http://schemas.openxmlformats.org/officeDocument/2006/relationships/hyperlink" Target="https://aguaclara.github.io/Textbook/Flocculation/Floc_Model.html#results"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57.xml"/><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2.xml"/><Relationship Id="rId11" Type="http://schemas.openxmlformats.org/officeDocument/2006/relationships/image" Target="../media/image90.png"/><Relationship Id="rId5" Type="http://schemas.openxmlformats.org/officeDocument/2006/relationships/tags" Target="../tags/tag59.xml"/><Relationship Id="rId10" Type="http://schemas.openxmlformats.org/officeDocument/2006/relationships/image" Target="../media/image89.png"/><Relationship Id="rId4" Type="http://schemas.openxmlformats.org/officeDocument/2006/relationships/tags" Target="../tags/tag58.xml"/><Relationship Id="rId9" Type="http://schemas.openxmlformats.org/officeDocument/2006/relationships/image" Target="../media/image88.png"/></Relationships>
</file>

<file path=ppt/slides/_rels/slide4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tags" Target="../tags/tag62.xml"/><Relationship Id="rId7" Type="http://schemas.openxmlformats.org/officeDocument/2006/relationships/image" Target="../media/image93.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92.png"/><Relationship Id="rId11" Type="http://schemas.openxmlformats.org/officeDocument/2006/relationships/image" Target="../media/image96.png"/><Relationship Id="rId5" Type="http://schemas.openxmlformats.org/officeDocument/2006/relationships/slideLayout" Target="../slideLayouts/slideLayout12.xml"/><Relationship Id="rId10" Type="http://schemas.openxmlformats.org/officeDocument/2006/relationships/image" Target="../media/image95.png"/><Relationship Id="rId4" Type="http://schemas.openxmlformats.org/officeDocument/2006/relationships/tags" Target="../tags/tag63.xml"/><Relationship Id="rId9" Type="http://schemas.openxmlformats.org/officeDocument/2006/relationships/image" Target="../media/image91.png"/></Relationships>
</file>

<file path=ppt/slides/_rels/slide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9.xml"/><Relationship Id="rId1" Type="http://schemas.openxmlformats.org/officeDocument/2006/relationships/tags" Target="../tags/tag64.xml"/></Relationships>
</file>

<file path=ppt/slides/_rels/slide51.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38.png"/><Relationship Id="rId12" Type="http://schemas.openxmlformats.org/officeDocument/2006/relationships/image" Target="../media/image101.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900.png"/><Relationship Id="rId11" Type="http://schemas.openxmlformats.org/officeDocument/2006/relationships/image" Target="../media/image100.png"/><Relationship Id="rId10" Type="http://schemas.openxmlformats.org/officeDocument/2006/relationships/image" Target="../media/image1540.png"/><Relationship Id="rId4" Type="http://schemas.openxmlformats.org/officeDocument/2006/relationships/notesSlide" Target="../notesSlides/notesSlide24.xml"/><Relationship Id="rId9" Type="http://schemas.openxmlformats.org/officeDocument/2006/relationships/image" Target="../media/image153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75.png"/><Relationship Id="rId5" Type="http://schemas.openxmlformats.org/officeDocument/2006/relationships/image" Target="../media/image79.png"/><Relationship Id="rId4" Type="http://schemas.openxmlformats.org/officeDocument/2006/relationships/notesSlide" Target="../notesSlides/notesSlide2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tags" Target="../tags/tag71.xml"/><Relationship Id="rId7" Type="http://schemas.openxmlformats.org/officeDocument/2006/relationships/image" Target="../media/image103.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02.png"/><Relationship Id="rId5" Type="http://schemas.openxmlformats.org/officeDocument/2006/relationships/notesSlide" Target="../notesSlides/notesSlide27.xml"/><Relationship Id="rId4"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28.xml"/><Relationship Id="rId13" Type="http://schemas.openxmlformats.org/officeDocument/2006/relationships/image" Target="../media/image108.png"/><Relationship Id="rId3" Type="http://schemas.openxmlformats.org/officeDocument/2006/relationships/tags" Target="../tags/tag74.xml"/><Relationship Id="rId7" Type="http://schemas.openxmlformats.org/officeDocument/2006/relationships/slideLayout" Target="../slideLayouts/slideLayout9.xml"/><Relationship Id="rId12" Type="http://schemas.openxmlformats.org/officeDocument/2006/relationships/image" Target="../media/image107.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106.png"/><Relationship Id="rId5" Type="http://schemas.openxmlformats.org/officeDocument/2006/relationships/tags" Target="../tags/tag76.xml"/><Relationship Id="rId1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tags" Target="../tags/tag75.xml"/><Relationship Id="rId9" Type="http://schemas.openxmlformats.org/officeDocument/2006/relationships/image" Target="../media/image53.wmf"/><Relationship Id="rId14" Type="http://schemas.openxmlformats.org/officeDocument/2006/relationships/image" Target="../media/image109.png"/></Relationships>
</file>

<file path=ppt/slides/_rels/slide57.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18" Type="http://schemas.openxmlformats.org/officeDocument/2006/relationships/image" Target="../media/image111.png"/><Relationship Id="rId26" Type="http://schemas.openxmlformats.org/officeDocument/2006/relationships/image" Target="../media/image99.png"/><Relationship Id="rId3" Type="http://schemas.openxmlformats.org/officeDocument/2006/relationships/tags" Target="../tags/tag80.xml"/><Relationship Id="rId21" Type="http://schemas.openxmlformats.org/officeDocument/2006/relationships/image" Target="../media/image114.png"/><Relationship Id="rId7" Type="http://schemas.openxmlformats.org/officeDocument/2006/relationships/tags" Target="../tags/tag84.xml"/><Relationship Id="rId12" Type="http://schemas.openxmlformats.org/officeDocument/2006/relationships/tags" Target="../tags/tag89.xml"/><Relationship Id="rId17" Type="http://schemas.openxmlformats.org/officeDocument/2006/relationships/image" Target="../media/image58.png"/><Relationship Id="rId25" Type="http://schemas.openxmlformats.org/officeDocument/2006/relationships/image" Target="../media/image118.png"/><Relationship Id="rId2" Type="http://schemas.openxmlformats.org/officeDocument/2006/relationships/tags" Target="../tags/tag79.xml"/><Relationship Id="rId16" Type="http://schemas.openxmlformats.org/officeDocument/2006/relationships/notesSlide" Target="../notesSlides/notesSlide29.xml"/><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24" Type="http://schemas.openxmlformats.org/officeDocument/2006/relationships/image" Target="../media/image117.png"/><Relationship Id="rId5" Type="http://schemas.openxmlformats.org/officeDocument/2006/relationships/tags" Target="../tags/tag82.xml"/><Relationship Id="rId15" Type="http://schemas.openxmlformats.org/officeDocument/2006/relationships/slideLayout" Target="../slideLayouts/slideLayout12.xml"/><Relationship Id="rId23" Type="http://schemas.openxmlformats.org/officeDocument/2006/relationships/image" Target="../media/image116.png"/><Relationship Id="rId28" Type="http://schemas.openxmlformats.org/officeDocument/2006/relationships/image" Target="../media/image120.png"/><Relationship Id="rId10" Type="http://schemas.openxmlformats.org/officeDocument/2006/relationships/tags" Target="../tags/tag87.xml"/><Relationship Id="rId19" Type="http://schemas.openxmlformats.org/officeDocument/2006/relationships/image" Target="../media/image112.png"/><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tags" Target="../tags/tag91.xml"/><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58.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slideLayout" Target="../slideLayouts/slideLayout12.xml"/><Relationship Id="rId18" Type="http://schemas.openxmlformats.org/officeDocument/2006/relationships/image" Target="../media/image124.png"/><Relationship Id="rId26" Type="http://schemas.openxmlformats.org/officeDocument/2006/relationships/image" Target="../media/image130.png"/><Relationship Id="rId3" Type="http://schemas.openxmlformats.org/officeDocument/2006/relationships/tags" Target="../tags/tag93.xml"/><Relationship Id="rId21" Type="http://schemas.openxmlformats.org/officeDocument/2006/relationships/image" Target="../media/image125.png"/><Relationship Id="rId7" Type="http://schemas.openxmlformats.org/officeDocument/2006/relationships/tags" Target="../tags/tag97.xml"/><Relationship Id="rId12" Type="http://schemas.openxmlformats.org/officeDocument/2006/relationships/tags" Target="../tags/tag102.xml"/><Relationship Id="rId17" Type="http://schemas.openxmlformats.org/officeDocument/2006/relationships/image" Target="../media/image1020.png"/><Relationship Id="rId25" Type="http://schemas.openxmlformats.org/officeDocument/2006/relationships/image" Target="../media/image129.png"/><Relationship Id="rId2" Type="http://schemas.openxmlformats.org/officeDocument/2006/relationships/tags" Target="../tags/tag92.xml"/><Relationship Id="rId16" Type="http://schemas.openxmlformats.org/officeDocument/2006/relationships/image" Target="../media/image123.wmf"/><Relationship Id="rId20" Type="http://schemas.openxmlformats.org/officeDocument/2006/relationships/image" Target="../media/image119.png"/><Relationship Id="rId1" Type="http://schemas.openxmlformats.org/officeDocument/2006/relationships/vmlDrawing" Target="../drawings/vmlDrawing3.vml"/><Relationship Id="rId6" Type="http://schemas.openxmlformats.org/officeDocument/2006/relationships/tags" Target="../tags/tag96.xml"/><Relationship Id="rId11" Type="http://schemas.openxmlformats.org/officeDocument/2006/relationships/tags" Target="../tags/tag101.xml"/><Relationship Id="rId24" Type="http://schemas.openxmlformats.org/officeDocument/2006/relationships/image" Target="../media/image128.png"/><Relationship Id="rId5" Type="http://schemas.openxmlformats.org/officeDocument/2006/relationships/tags" Target="../tags/tag95.xml"/><Relationship Id="rId15" Type="http://schemas.openxmlformats.org/officeDocument/2006/relationships/oleObject" Target="../embeddings/oleObject2.bin"/><Relationship Id="rId23" Type="http://schemas.openxmlformats.org/officeDocument/2006/relationships/image" Target="../media/image127.png"/><Relationship Id="rId28" Type="http://schemas.openxmlformats.org/officeDocument/2006/relationships/image" Target="../media/image131.png"/><Relationship Id="rId10" Type="http://schemas.openxmlformats.org/officeDocument/2006/relationships/tags" Target="../tags/tag100.xml"/><Relationship Id="rId19" Type="http://schemas.openxmlformats.org/officeDocument/2006/relationships/image" Target="../media/image99.png"/><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notesSlide" Target="../notesSlides/notesSlide30.xml"/><Relationship Id="rId22" Type="http://schemas.openxmlformats.org/officeDocument/2006/relationships/image" Target="../media/image126.png"/><Relationship Id="rId27" Type="http://schemas.openxmlformats.org/officeDocument/2006/relationships/image" Target="../media/image70.png"/></Relationships>
</file>

<file path=ppt/slides/_rels/slide59.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image" Target="../media/image130.png"/><Relationship Id="rId26" Type="http://schemas.openxmlformats.org/officeDocument/2006/relationships/image" Target="../media/image70.png"/><Relationship Id="rId3" Type="http://schemas.openxmlformats.org/officeDocument/2006/relationships/tags" Target="../tags/tag105.xml"/><Relationship Id="rId21" Type="http://schemas.openxmlformats.org/officeDocument/2006/relationships/image" Target="../media/image135.png"/><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image" Target="../media/image132.png"/><Relationship Id="rId25" Type="http://schemas.openxmlformats.org/officeDocument/2006/relationships/image" Target="../media/image139.png"/><Relationship Id="rId2" Type="http://schemas.openxmlformats.org/officeDocument/2006/relationships/tags" Target="../tags/tag104.xml"/><Relationship Id="rId16" Type="http://schemas.openxmlformats.org/officeDocument/2006/relationships/image" Target="../media/image129.png"/><Relationship Id="rId20" Type="http://schemas.openxmlformats.org/officeDocument/2006/relationships/image" Target="../media/image134.png"/><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24" Type="http://schemas.openxmlformats.org/officeDocument/2006/relationships/image" Target="../media/image138.png"/><Relationship Id="rId5" Type="http://schemas.openxmlformats.org/officeDocument/2006/relationships/tags" Target="../tags/tag107.xml"/><Relationship Id="rId15" Type="http://schemas.openxmlformats.org/officeDocument/2006/relationships/notesSlide" Target="../notesSlides/notesSlide31.xml"/><Relationship Id="rId23" Type="http://schemas.openxmlformats.org/officeDocument/2006/relationships/image" Target="../media/image137.png"/><Relationship Id="rId28" Type="http://schemas.openxmlformats.org/officeDocument/2006/relationships/image" Target="../media/image58.png"/><Relationship Id="rId10" Type="http://schemas.openxmlformats.org/officeDocument/2006/relationships/tags" Target="../tags/tag112.xml"/><Relationship Id="rId19" Type="http://schemas.openxmlformats.org/officeDocument/2006/relationships/image" Target="../media/image133.png"/><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slideLayout" Target="../slideLayouts/slideLayout12.xml"/><Relationship Id="rId22" Type="http://schemas.openxmlformats.org/officeDocument/2006/relationships/image" Target="../media/image136.png"/><Relationship Id="rId27" Type="http://schemas.openxmlformats.org/officeDocument/2006/relationships/image" Target="../media/image131.png"/></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3" Type="http://schemas.openxmlformats.org/officeDocument/2006/relationships/tags" Target="../tags/tag128.xml"/><Relationship Id="rId18" Type="http://schemas.openxmlformats.org/officeDocument/2006/relationships/tags" Target="../tags/tag133.xml"/><Relationship Id="rId26" Type="http://schemas.openxmlformats.org/officeDocument/2006/relationships/image" Target="../media/image136.png"/><Relationship Id="rId39" Type="http://schemas.openxmlformats.org/officeDocument/2006/relationships/image" Target="../media/image148.png"/><Relationship Id="rId21" Type="http://schemas.openxmlformats.org/officeDocument/2006/relationships/tags" Target="../tags/tag136.xml"/><Relationship Id="rId34" Type="http://schemas.openxmlformats.org/officeDocument/2006/relationships/image" Target="../media/image143.png"/><Relationship Id="rId42" Type="http://schemas.openxmlformats.org/officeDocument/2006/relationships/image" Target="../media/image150.png"/><Relationship Id="rId47" Type="http://schemas.openxmlformats.org/officeDocument/2006/relationships/image" Target="../media/image155.png"/><Relationship Id="rId7" Type="http://schemas.openxmlformats.org/officeDocument/2006/relationships/tags" Target="../tags/tag122.xml"/><Relationship Id="rId2" Type="http://schemas.openxmlformats.org/officeDocument/2006/relationships/tags" Target="../tags/tag117.xml"/><Relationship Id="rId16" Type="http://schemas.openxmlformats.org/officeDocument/2006/relationships/tags" Target="../tags/tag131.xml"/><Relationship Id="rId29" Type="http://schemas.openxmlformats.org/officeDocument/2006/relationships/image" Target="../media/image131.png"/><Relationship Id="rId11" Type="http://schemas.openxmlformats.org/officeDocument/2006/relationships/tags" Target="../tags/tag126.xml"/><Relationship Id="rId24" Type="http://schemas.openxmlformats.org/officeDocument/2006/relationships/tags" Target="../tags/tag139.xml"/><Relationship Id="rId32" Type="http://schemas.openxmlformats.org/officeDocument/2006/relationships/image" Target="../media/image141.png"/><Relationship Id="rId37" Type="http://schemas.openxmlformats.org/officeDocument/2006/relationships/image" Target="../media/image146.png"/><Relationship Id="rId40" Type="http://schemas.openxmlformats.org/officeDocument/2006/relationships/image" Target="../media/image139.png"/><Relationship Id="rId45" Type="http://schemas.openxmlformats.org/officeDocument/2006/relationships/image" Target="../media/image153.png"/><Relationship Id="rId5" Type="http://schemas.openxmlformats.org/officeDocument/2006/relationships/tags" Target="../tags/tag120.xml"/><Relationship Id="rId15" Type="http://schemas.openxmlformats.org/officeDocument/2006/relationships/tags" Target="../tags/tag130.xml"/><Relationship Id="rId23" Type="http://schemas.openxmlformats.org/officeDocument/2006/relationships/tags" Target="../tags/tag138.xml"/><Relationship Id="rId28" Type="http://schemas.openxmlformats.org/officeDocument/2006/relationships/image" Target="../media/image70.png"/><Relationship Id="rId36" Type="http://schemas.openxmlformats.org/officeDocument/2006/relationships/image" Target="../media/image145.png"/><Relationship Id="rId49" Type="http://schemas.openxmlformats.org/officeDocument/2006/relationships/image" Target="../media/image157.png"/><Relationship Id="rId10" Type="http://schemas.openxmlformats.org/officeDocument/2006/relationships/tags" Target="../tags/tag125.xml"/><Relationship Id="rId19" Type="http://schemas.openxmlformats.org/officeDocument/2006/relationships/tags" Target="../tags/tag134.xml"/><Relationship Id="rId31" Type="http://schemas.openxmlformats.org/officeDocument/2006/relationships/image" Target="../media/image140.png"/><Relationship Id="rId44" Type="http://schemas.openxmlformats.org/officeDocument/2006/relationships/image" Target="../media/image152.png"/><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tags" Target="../tags/tag129.xml"/><Relationship Id="rId22" Type="http://schemas.openxmlformats.org/officeDocument/2006/relationships/tags" Target="../tags/tag137.xml"/><Relationship Id="rId27" Type="http://schemas.openxmlformats.org/officeDocument/2006/relationships/image" Target="../media/image137.png"/><Relationship Id="rId30" Type="http://schemas.openxmlformats.org/officeDocument/2006/relationships/image" Target="../media/image83.png"/><Relationship Id="rId35" Type="http://schemas.openxmlformats.org/officeDocument/2006/relationships/image" Target="../media/image144.png"/><Relationship Id="rId43" Type="http://schemas.openxmlformats.org/officeDocument/2006/relationships/image" Target="../media/image151.png"/><Relationship Id="rId48" Type="http://schemas.openxmlformats.org/officeDocument/2006/relationships/image" Target="../media/image156.png"/><Relationship Id="rId8" Type="http://schemas.openxmlformats.org/officeDocument/2006/relationships/tags" Target="../tags/tag123.xml"/><Relationship Id="rId3" Type="http://schemas.openxmlformats.org/officeDocument/2006/relationships/tags" Target="../tags/tag118.xml"/><Relationship Id="rId12" Type="http://schemas.openxmlformats.org/officeDocument/2006/relationships/tags" Target="../tags/tag127.xml"/><Relationship Id="rId17" Type="http://schemas.openxmlformats.org/officeDocument/2006/relationships/tags" Target="../tags/tag132.xml"/><Relationship Id="rId25" Type="http://schemas.openxmlformats.org/officeDocument/2006/relationships/slideLayout" Target="../slideLayouts/slideLayout12.xml"/><Relationship Id="rId33" Type="http://schemas.openxmlformats.org/officeDocument/2006/relationships/image" Target="../media/image142.png"/><Relationship Id="rId38" Type="http://schemas.openxmlformats.org/officeDocument/2006/relationships/image" Target="../media/image147.png"/><Relationship Id="rId46" Type="http://schemas.openxmlformats.org/officeDocument/2006/relationships/image" Target="../media/image154.png"/><Relationship Id="rId20" Type="http://schemas.openxmlformats.org/officeDocument/2006/relationships/tags" Target="../tags/tag135.xml"/><Relationship Id="rId41" Type="http://schemas.openxmlformats.org/officeDocument/2006/relationships/image" Target="../media/image149.png"/><Relationship Id="rId1" Type="http://schemas.openxmlformats.org/officeDocument/2006/relationships/tags" Target="../tags/tag116.xml"/><Relationship Id="rId6" Type="http://schemas.openxmlformats.org/officeDocument/2006/relationships/tags" Target="../tags/tag1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image" Target="../media/image158.png"/><Relationship Id="rId18" Type="http://schemas.openxmlformats.org/officeDocument/2006/relationships/image" Target="../media/image58.png"/><Relationship Id="rId3" Type="http://schemas.openxmlformats.org/officeDocument/2006/relationships/tags" Target="../tags/tag142.xml"/><Relationship Id="rId21" Type="http://schemas.openxmlformats.org/officeDocument/2006/relationships/image" Target="../media/image165.png"/><Relationship Id="rId7" Type="http://schemas.openxmlformats.org/officeDocument/2006/relationships/tags" Target="../tags/tag146.xml"/><Relationship Id="rId12" Type="http://schemas.openxmlformats.org/officeDocument/2006/relationships/slideLayout" Target="../slideLayouts/slideLayout9.xml"/><Relationship Id="rId17" Type="http://schemas.openxmlformats.org/officeDocument/2006/relationships/image" Target="../media/image162.png"/><Relationship Id="rId2" Type="http://schemas.openxmlformats.org/officeDocument/2006/relationships/tags" Target="../tags/tag141.xml"/><Relationship Id="rId16" Type="http://schemas.openxmlformats.org/officeDocument/2006/relationships/image" Target="../media/image161.png"/><Relationship Id="rId20" Type="http://schemas.openxmlformats.org/officeDocument/2006/relationships/image" Target="../media/image164.png"/><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5" Type="http://schemas.openxmlformats.org/officeDocument/2006/relationships/tags" Target="../tags/tag144.xml"/><Relationship Id="rId15" Type="http://schemas.openxmlformats.org/officeDocument/2006/relationships/image" Target="../media/image160.png"/><Relationship Id="rId23" Type="http://schemas.openxmlformats.org/officeDocument/2006/relationships/image" Target="../media/image167.png"/><Relationship Id="rId10" Type="http://schemas.openxmlformats.org/officeDocument/2006/relationships/tags" Target="../tags/tag149.xml"/><Relationship Id="rId19" Type="http://schemas.openxmlformats.org/officeDocument/2006/relationships/image" Target="../media/image163.png"/><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image" Target="../media/image159.png"/><Relationship Id="rId22" Type="http://schemas.openxmlformats.org/officeDocument/2006/relationships/image" Target="../media/image166.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2.xml"/><Relationship Id="rId1" Type="http://schemas.openxmlformats.org/officeDocument/2006/relationships/tags" Target="../tags/tag151.xml"/><Relationship Id="rId5" Type="http://schemas.openxmlformats.org/officeDocument/2006/relationships/image" Target="../media/image66.png"/><Relationship Id="rId4" Type="http://schemas.openxmlformats.org/officeDocument/2006/relationships/image" Target="../media/image168.png"/></Relationships>
</file>

<file path=ppt/slides/_rels/slide64.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slideLayout" Target="../slideLayouts/slideLayout12.xml"/><Relationship Id="rId1" Type="http://schemas.openxmlformats.org/officeDocument/2006/relationships/tags" Target="../tags/tag153.xml"/><Relationship Id="rId4" Type="http://schemas.openxmlformats.org/officeDocument/2006/relationships/image" Target="../media/image168.png"/></Relationships>
</file>

<file path=ppt/slides/_rels/slide65.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slideLayout" Target="../slideLayouts/slideLayout12.xml"/><Relationship Id="rId7" Type="http://schemas.openxmlformats.org/officeDocument/2006/relationships/image" Target="../media/image131.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1270.png"/><Relationship Id="rId5" Type="http://schemas.openxmlformats.org/officeDocument/2006/relationships/image" Target="../media/image170.png"/><Relationship Id="rId4" Type="http://schemas.openxmlformats.org/officeDocument/2006/relationships/notesSlide" Target="../notesSlides/notesSlide3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92772" y="3383748"/>
            <a:ext cx="2924502" cy="770293"/>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a:t>
                </a:r>
                <a:r>
                  <a:rPr lang="en-US" sz="2800" smtClean="0"/>
                  <a:t>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95276" y="140361"/>
            <a:ext cx="2783988" cy="694222"/>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a:t>
            </a:r>
            <a:r>
              <a:rPr lang="en-US" sz="2400" dirty="0" smtClean="0"/>
              <a:t>vendor</a:t>
            </a:r>
            <a:endParaRPr lang="en-US" sz="2400" dirty="0"/>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t>
            </a:r>
            <a:r>
              <a:rPr lang="en-US" sz="2400" dirty="0" smtClean="0"/>
              <a:t>algorithm for small </a:t>
            </a:r>
            <a:r>
              <a:rPr lang="en-US" sz="2400" dirty="0" err="1" smtClean="0"/>
              <a:t>flocculators</a:t>
            </a:r>
            <a:r>
              <a:rPr lang="en-US" sz="2400" dirty="0" smtClean="0"/>
              <a:t> </a:t>
            </a:r>
            <a:r>
              <a:rPr lang="en-US" sz="2400" dirty="0"/>
              <a:t>based on the fundamental physics</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smtClean="0"/>
              <a:t>202x </a:t>
            </a:r>
            <a:r>
              <a:rPr lang="en-US" sz="2400" dirty="0"/>
              <a:t>–We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smtClean="0"/>
              <a:t>We </a:t>
            </a:r>
            <a:r>
              <a:rPr lang="en-US" sz="2800" dirty="0"/>
              <a:t>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a:t>
            </a:r>
            <a:r>
              <a:rPr lang="en-US" sz="2800" dirty="0" smtClean="0"/>
              <a:t>by </a:t>
            </a:r>
            <a:r>
              <a:rPr lang="en-US" sz="2800" dirty="0"/>
              <a:t>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904067" y="5304644"/>
            <a:ext cx="5997065" cy="707886"/>
          </a:xfrm>
          <a:prstGeom prst="rect">
            <a:avLst/>
          </a:prstGeom>
          <a:noFill/>
        </p:spPr>
        <p:txBody>
          <a:bodyPr wrap="square" rtlCol="0">
            <a:spAutoFit/>
          </a:bodyPr>
          <a:lstStyle/>
          <a:p>
            <a:r>
              <a:rPr lang="en-US" sz="2000" dirty="0"/>
              <a:t>*hypothesis from 2012. Might also be a limit on the sum of the diameters</a:t>
            </a:r>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dissolved organic matter (DOM) cover the coagulant nanoparticles (and DOM 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Tree>
    <p:extLst>
      <p:ext uri="{BB962C8B-B14F-4D97-AF65-F5344CB8AC3E}">
        <p14:creationId xmlns:p14="http://schemas.microsoft.com/office/powerpoint/2010/main" val="133698188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Dissolved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3998913"/>
          </a:xfrm>
        </p:spPr>
        <p:txBody>
          <a:bodyPr>
            <a:normAutofit fontScale="92500"/>
          </a:bodyPr>
          <a:lstStyle/>
          <a:p>
            <a:r>
              <a:rPr lang="en-US" dirty="0"/>
              <a:t>Our hypothesis:</a:t>
            </a:r>
          </a:p>
          <a:p>
            <a:r>
              <a:rPr lang="en-US" dirty="0"/>
              <a:t>When one clay platelet contacts another clay platelet, they will stick together if and only if there is a </a:t>
            </a:r>
            <a:r>
              <a:rPr lang="en-US" dirty="0" smtClean="0"/>
              <a:t>clean coagulant </a:t>
            </a:r>
            <a:r>
              <a:rPr lang="en-US" dirty="0"/>
              <a:t>nanoparticle </a:t>
            </a:r>
            <a:r>
              <a:rPr lang="en-US" dirty="0" smtClean="0"/>
              <a:t>surface at </a:t>
            </a:r>
            <a:r>
              <a:rPr lang="en-US" dirty="0"/>
              <a:t>the point of contact</a:t>
            </a:r>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Dissolved organic matter (DOM) covers the coagulant nanoparticles </a:t>
            </a:r>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a:t>Dissolved Organic Matter (DOM)</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 action="ppaction://noaction"/>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3"/>
          <a:stretch>
            <a:fillRect/>
          </a:stretch>
        </p:blipFill>
        <p:spPr>
          <a:xfrm>
            <a:off x="4844499" y="4472474"/>
            <a:ext cx="3707494" cy="751459"/>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4"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4"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a:t>Fractal dimension is a function of the size ratio of the colliding flocs</a:t>
            </a:r>
          </a:p>
          <a:p>
            <a:r>
              <a:rPr lang="en-US" dirty="0"/>
              <a:t>Further 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3" name="Picture 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1"/>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2"/>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2" name="Picture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4"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
            </a:r>
            <a:r>
              <a:rPr lang="en-US" sz="2400" dirty="0" smtClean="0"/>
              <a:t>collide.</a:t>
            </a:r>
            <a:endParaRPr lang="en-US" sz="2400" dirty="0"/>
          </a:p>
        </p:txBody>
      </p:sp>
      <p:pic>
        <p:nvPicPr>
          <p:cNvPr id="22650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a:t>
            </a:r>
            <a:r>
              <a:rPr lang="en-US" sz="3200" dirty="0" smtClean="0"/>
              <a:t>collisions in flocculators (and rapid mix units!) are dominated </a:t>
            </a:r>
            <a:r>
              <a:rPr lang="en-US" sz="3200" dirty="0"/>
              <a:t>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1444510351"/>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530"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844067262"/>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531"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43" name="Equation" r:id="rId5" imgW="253800" imgH="266400" progId="Equation.DSMT4">
                    <p:embed/>
                  </p:oleObj>
                </mc:Choice>
                <mc:Fallback>
                  <p:oleObj name="Equation" r:id="rId5" imgW="253800" imgH="266400" progId="Equation.DSMT4">
                    <p:embed/>
                    <p:pic>
                      <p:nvPicPr>
                        <p:cNvPr id="0" name="Object 14"/>
                        <p:cNvPicPr>
                          <a:picLocks noChangeArrowheads="1"/>
                        </p:cNvPicPr>
                        <p:nvPr/>
                      </p:nvPicPr>
                      <p:blipFill>
                        <a:blip r:embed="rId6"/>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7812" y="706004"/>
            <a:ext cx="935619" cy="252952"/>
          </a:xfrm>
          <a:prstGeom prst="rect">
            <a:avLst/>
          </a:prstGeom>
        </p:spPr>
      </p:pic>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Tree>
    <p:extLst>
      <p:ext uri="{BB962C8B-B14F-4D97-AF65-F5344CB8AC3E}">
        <p14:creationId xmlns:p14="http://schemas.microsoft.com/office/powerpoint/2010/main" val="58102252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619639"/>
            <a:ext cx="710878" cy="16576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1">
            <a:hlinkClick r:id="" action="ppaction://noaction"/>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0360" y="5160866"/>
            <a:ext cx="2337402" cy="824107"/>
          </a:xfrm>
          <a:prstGeom prst="rect">
            <a:avLst/>
          </a:prstGeom>
        </p:spPr>
      </p:pic>
      <p:pic>
        <p:nvPicPr>
          <p:cNvPr id="13" name="Picture 12 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7" name="Picture 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921237" y="1020732"/>
            <a:ext cx="1112394" cy="263127"/>
          </a:xfrm>
          <a:prstGeom prst="rect">
            <a:avLst/>
          </a:prstGeom>
        </p:spPr>
      </p:pic>
      <p:pic>
        <p:nvPicPr>
          <p:cNvPr id="5" name="Picture 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03927" y="2011100"/>
            <a:ext cx="4582630" cy="928837"/>
          </a:xfrm>
          <a:prstGeom prst="rect">
            <a:avLst/>
          </a:prstGeom>
        </p:spPr>
      </p:pic>
    </p:spTree>
    <p:extLst>
      <p:ext uri="{BB962C8B-B14F-4D97-AF65-F5344CB8AC3E}">
        <p14:creationId xmlns:p14="http://schemas.microsoft.com/office/powerpoint/2010/main" val="364416993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3" name="Picture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810244" y="1633744"/>
            <a:ext cx="1112394" cy="263127"/>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6" name="Picture 5"/>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21734" y="2382041"/>
            <a:ext cx="3793432" cy="552458"/>
          </a:xfrm>
          <a:prstGeom prst="rect">
            <a:avLst/>
          </a:prstGeom>
        </p:spPr>
      </p:pic>
      <p:pic>
        <p:nvPicPr>
          <p:cNvPr id="8" name="Picture 7"/>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35022" y="3358389"/>
            <a:ext cx="3475842" cy="576456"/>
          </a:xfrm>
          <a:prstGeom prst="rect">
            <a:avLst/>
          </a:prstGeom>
        </p:spPr>
      </p:pic>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355842" y="6153661"/>
            <a:ext cx="828952" cy="222476"/>
          </a:xfrm>
          <a:prstGeom prst="rect">
            <a:avLst/>
          </a:prstGeom>
          <a:solidFill>
            <a:schemeClr val="bg1"/>
          </a:solidFill>
        </p:spPr>
      </p:pic>
      <p:pic>
        <p:nvPicPr>
          <p:cNvPr id="12" name="Picture 11"/>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11" name="Picture 1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901415"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particle concentration</a:t>
            </a:r>
            <a:endParaRPr lang="en-US" dirty="0"/>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8123" y="2816627"/>
            <a:ext cx="2184400" cy="616113"/>
          </a:xfrm>
          <a:prstGeom prst="rect">
            <a:avLst/>
          </a:prstGeom>
        </p:spPr>
      </p:pic>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292042" y="2816627"/>
            <a:ext cx="1773309" cy="684190"/>
          </a:xfrm>
          <a:prstGeom prst="rect">
            <a:avLst/>
          </a:prstGeom>
        </p:spPr>
      </p:pic>
      <p:pic>
        <p:nvPicPr>
          <p:cNvPr id="6" name="Picture 5"/>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8123" y="3821999"/>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292042" y="3822000"/>
            <a:ext cx="2234565" cy="823542"/>
          </a:xfrm>
          <a:prstGeom prst="rect">
            <a:avLst/>
          </a:prstGeom>
        </p:spPr>
      </p:pic>
      <p:sp>
        <p:nvSpPr>
          <p:cNvPr id="3" name="TextBox 2"/>
          <p:cNvSpPr txBox="1"/>
          <p:nvPr/>
        </p:nvSpPr>
        <p:spPr>
          <a:xfrm>
            <a:off x="120221" y="5166387"/>
            <a:ext cx="8096832" cy="1569660"/>
          </a:xfrm>
          <a:prstGeom prst="rect">
            <a:avLst/>
          </a:prstGeom>
          <a:noFill/>
        </p:spPr>
        <p:txBody>
          <a:bodyPr wrap="none" rtlCol="0">
            <a:spAutoFit/>
          </a:bodyPr>
          <a:lstStyle/>
          <a:p>
            <a:r>
              <a:rPr lang="en-US" sz="2400" dirty="0" smtClean="0"/>
              <a:t>k </a:t>
            </a:r>
            <a:r>
              <a:rPr lang="en-US" sz="2400" dirty="0" smtClean="0">
                <a:hlinkClick r:id="rId14"/>
              </a:rPr>
              <a:t>determined by William </a:t>
            </a:r>
            <a:r>
              <a:rPr lang="en-US" sz="2400" dirty="0" err="1" smtClean="0">
                <a:hlinkClick r:id="rId14"/>
              </a:rPr>
              <a:t>Pennock</a:t>
            </a:r>
            <a:r>
              <a:rPr lang="en-US" sz="2400" dirty="0" smtClean="0"/>
              <a:t> to have a value of about 0.03.</a:t>
            </a:r>
          </a:p>
          <a:p>
            <a:r>
              <a:rPr lang="en-US" sz="2400" dirty="0" smtClean="0"/>
              <a:t>Clay diameter assumed to be 7 micrometer</a:t>
            </a:r>
          </a:p>
          <a:p>
            <a:r>
              <a:rPr lang="en-US" sz="2400" dirty="0" smtClean="0"/>
              <a:t>68 NTU = 100 mg/L Kaolin clay</a:t>
            </a:r>
          </a:p>
          <a:p>
            <a:r>
              <a:rPr lang="en-US" sz="2400" dirty="0" smtClean="0"/>
              <a:t>Coagulant nanoparticles = 90 nm in diameter</a:t>
            </a:r>
            <a:endParaRPr lang="en-US" sz="2400" dirty="0"/>
          </a:p>
        </p:txBody>
      </p:sp>
    </p:spTree>
    <p:extLst>
      <p:ext uri="{BB962C8B-B14F-4D97-AF65-F5344CB8AC3E}">
        <p14:creationId xmlns:p14="http://schemas.microsoft.com/office/powerpoint/2010/main" val="180119584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attachment efficiency</a:t>
            </a:r>
            <a:endParaRPr lang="en-US" dirty="0"/>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Dissolved organic matter changes flocculation</a:t>
            </a:r>
            <a:endParaRPr lang="en-US" dirty="0"/>
          </a:p>
        </p:txBody>
      </p:sp>
      <p:grpSp>
        <p:nvGrpSpPr>
          <p:cNvPr id="24" name="Group 23"/>
          <p:cNvGrpSpPr/>
          <p:nvPr/>
        </p:nvGrpSpPr>
        <p:grpSpPr>
          <a:xfrm>
            <a:off x="1604950" y="1557875"/>
            <a:ext cx="5847922" cy="5136899"/>
            <a:chOff x="5929300" y="1662650"/>
            <a:chExt cx="5847922" cy="5136899"/>
          </a:xfrm>
        </p:grpSpPr>
        <p:sp>
          <p:nvSpPr>
            <p:cNvPr id="25" name="TextBox 24"/>
            <p:cNvSpPr txBox="1"/>
            <p:nvPr/>
          </p:nvSpPr>
          <p:spPr>
            <a:xfrm rot="16200000">
              <a:off x="4825793" y="2975788"/>
              <a:ext cx="2576346" cy="369332"/>
            </a:xfrm>
            <a:prstGeom prst="rect">
              <a:avLst/>
            </a:prstGeom>
            <a:noFill/>
          </p:spPr>
          <p:txBody>
            <a:bodyPr wrap="none" rtlCol="0">
              <a:spAutoFit/>
            </a:bodyPr>
            <a:lstStyle/>
            <a:p>
              <a:r>
                <a:rPr lang="en-US" sz="1800" dirty="0" smtClean="0"/>
                <a:t>-log of fraction remaining</a:t>
              </a:r>
              <a:endParaRPr lang="en-US" sz="1800" dirty="0"/>
            </a:p>
          </p:txBody>
        </p:sp>
        <p:grpSp>
          <p:nvGrpSpPr>
            <p:cNvPr id="26" name="Group 25"/>
            <p:cNvGrpSpPr/>
            <p:nvPr/>
          </p:nvGrpSpPr>
          <p:grpSpPr>
            <a:xfrm>
              <a:off x="6281293" y="1662650"/>
              <a:ext cx="5495929" cy="5136899"/>
              <a:chOff x="6281293" y="1662650"/>
              <a:chExt cx="5495929" cy="5136899"/>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1293" y="1662650"/>
                <a:ext cx="5495929" cy="5136899"/>
              </a:xfrm>
              <a:prstGeom prst="rect">
                <a:avLst/>
              </a:prstGeom>
            </p:spPr>
          </p:pic>
          <p:sp>
            <p:nvSpPr>
              <p:cNvPr id="28" name="TextBox 27"/>
              <p:cNvSpPr txBox="1"/>
              <p:nvPr/>
            </p:nvSpPr>
            <p:spPr>
              <a:xfrm>
                <a:off x="7025332" y="2202549"/>
                <a:ext cx="1422184" cy="369332"/>
              </a:xfrm>
              <a:prstGeom prst="rect">
                <a:avLst/>
              </a:prstGeom>
              <a:noFill/>
            </p:spPr>
            <p:txBody>
              <a:bodyPr wrap="none" rtlCol="0">
                <a:spAutoFit/>
              </a:bodyPr>
              <a:lstStyle/>
              <a:p>
                <a:r>
                  <a:rPr lang="en-US" sz="1800" dirty="0" smtClean="0"/>
                  <a:t>90% removal</a:t>
                </a:r>
                <a:endParaRPr lang="en-US" sz="1800" dirty="0"/>
              </a:p>
            </p:txBody>
          </p:sp>
        </p:grpSp>
      </p:grpSp>
      <p:cxnSp>
        <p:nvCxnSpPr>
          <p:cNvPr id="29" name="Straight Arrow Connector 28"/>
          <p:cNvCxnSpPr/>
          <p:nvPr/>
        </p:nvCxnSpPr>
        <p:spPr>
          <a:xfrm>
            <a:off x="4252091" y="2382156"/>
            <a:ext cx="1891862" cy="13861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143953" y="3715468"/>
            <a:ext cx="1303283" cy="646331"/>
          </a:xfrm>
          <a:prstGeom prst="rect">
            <a:avLst/>
          </a:prstGeom>
          <a:noFill/>
        </p:spPr>
        <p:txBody>
          <a:bodyPr wrap="square" rtlCol="0">
            <a:spAutoFit/>
          </a:bodyPr>
          <a:lstStyle/>
          <a:p>
            <a:r>
              <a:rPr lang="en-US" sz="1800" dirty="0" smtClean="0"/>
              <a:t>Increased </a:t>
            </a:r>
            <a:r>
              <a:rPr lang="en-US" sz="1800" dirty="0" err="1" smtClean="0"/>
              <a:t>humic</a:t>
            </a:r>
            <a:r>
              <a:rPr lang="en-US" sz="1800" dirty="0" smtClean="0"/>
              <a:t> acid</a:t>
            </a:r>
            <a:endParaRPr lang="en-US" sz="1800" dirty="0"/>
          </a:p>
        </p:txBody>
      </p:sp>
    </p:spTree>
    <p:extLst>
      <p:ext uri="{BB962C8B-B14F-4D97-AF65-F5344CB8AC3E}">
        <p14:creationId xmlns:p14="http://schemas.microsoft.com/office/powerpoint/2010/main" val="153712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Settled water turbidity can be predicted!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436" y="1865763"/>
            <a:ext cx="5258998" cy="4992237"/>
          </a:xfrm>
          <a:prstGeom prst="rect">
            <a:avLst/>
          </a:prstGeom>
        </p:spPr>
      </p:pic>
      <p:sp>
        <p:nvSpPr>
          <p:cNvPr id="4" name="TextBox 3"/>
          <p:cNvSpPr txBox="1"/>
          <p:nvPr/>
        </p:nvSpPr>
        <p:spPr>
          <a:xfrm rot="16200000">
            <a:off x="409556" y="3181116"/>
            <a:ext cx="2834430" cy="400110"/>
          </a:xfrm>
          <a:prstGeom prst="rect">
            <a:avLst/>
          </a:prstGeom>
          <a:noFill/>
        </p:spPr>
        <p:txBody>
          <a:bodyPr wrap="none" rtlCol="0">
            <a:spAutoFit/>
          </a:bodyPr>
          <a:lstStyle/>
          <a:p>
            <a:r>
              <a:rPr lang="en-US" sz="2000" dirty="0" smtClean="0"/>
              <a:t>-log of fraction remaining</a:t>
            </a:r>
            <a:endParaRPr lang="en-US" sz="2000" dirty="0"/>
          </a:p>
        </p:txBody>
      </p:sp>
      <p:sp>
        <p:nvSpPr>
          <p:cNvPr id="5" name="TextBox 4"/>
          <p:cNvSpPr txBox="1"/>
          <p:nvPr/>
        </p:nvSpPr>
        <p:spPr>
          <a:xfrm>
            <a:off x="2760376" y="2942960"/>
            <a:ext cx="1398716" cy="369332"/>
          </a:xfrm>
          <a:prstGeom prst="rect">
            <a:avLst/>
          </a:prstGeom>
          <a:noFill/>
        </p:spPr>
        <p:txBody>
          <a:bodyPr wrap="none" rtlCol="0">
            <a:spAutoFit/>
          </a:bodyPr>
          <a:lstStyle/>
          <a:p>
            <a:r>
              <a:rPr lang="en-US" dirty="0" smtClean="0"/>
              <a:t>90% removal</a:t>
            </a:r>
            <a:endParaRPr lang="en-US" dirty="0"/>
          </a:p>
        </p:txBody>
      </p:sp>
    </p:spTree>
    <p:extLst>
      <p:ext uri="{BB962C8B-B14F-4D97-AF65-F5344CB8AC3E}">
        <p14:creationId xmlns:p14="http://schemas.microsoft.com/office/powerpoint/2010/main" val="338162788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design</a:t>
            </a:r>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floc model</a:t>
            </a:r>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smtClean="0"/>
              <a:t>In fluid shear only similarly sized particles can collide</a:t>
            </a:r>
            <a:endParaRPr lang="en-US" dirty="0"/>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a:t>
            </a:r>
            <a:r>
              <a:rPr lang="en-US" sz="2800" dirty="0" smtClean="0"/>
              <a:t>primary particles decreases</a:t>
            </a:r>
            <a:endParaRPr lang="en-US" sz="2800" dirty="0"/>
          </a:p>
          <a:p>
            <a:pPr>
              <a:lnSpc>
                <a:spcPct val="90000"/>
              </a:lnSpc>
            </a:pPr>
            <a:r>
              <a:rPr lang="en-US" sz="2800" dirty="0" smtClean="0"/>
              <a:t>Primary particles </a:t>
            </a:r>
            <a:r>
              <a:rPr lang="en-US" sz="2800" dirty="0"/>
              <a:t>can’t attach to </a:t>
            </a:r>
            <a:r>
              <a:rPr lang="en-US" sz="2800" dirty="0" smtClean="0"/>
              <a:t>flocs in shear flow</a:t>
            </a:r>
          </a:p>
          <a:p>
            <a:pPr lvl="1">
              <a:lnSpc>
                <a:spcPct val="90000"/>
              </a:lnSpc>
            </a:pPr>
            <a:r>
              <a:rPr lang="en-US" sz="2400" dirty="0" smtClean="0"/>
              <a:t>Likely because of the boundary layer of fluid around the floc</a:t>
            </a:r>
          </a:p>
          <a:p>
            <a:pPr>
              <a:lnSpc>
                <a:spcPct val="90000"/>
              </a:lnSpc>
            </a:pPr>
            <a:r>
              <a:rPr lang="en-US" sz="2800" dirty="0" smtClean="0"/>
              <a:t>Getting rid of the last primary particles is our challenge!</a:t>
            </a:r>
            <a:endParaRPr lang="en-US" sz="2800"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smtClean="0"/>
              <a:t>Why </a:t>
            </a:r>
            <a:r>
              <a:rPr lang="en-US" dirty="0"/>
              <a:t>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317513" y="296174"/>
            <a:ext cx="3553641"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51"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600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5619"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90043" y="1018237"/>
            <a:ext cx="1060571" cy="256000"/>
          </a:xfrm>
          <a:prstGeom prst="rect">
            <a:avLst/>
          </a:prstGeom>
        </p:spPr>
      </p:pic>
    </p:spTree>
    <p:extLst>
      <p:ext uri="{BB962C8B-B14F-4D97-AF65-F5344CB8AC3E}">
        <p14:creationId xmlns:p14="http://schemas.microsoft.com/office/powerpoint/2010/main" val="2526445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0.00092 C 0.08073 -0.0037 0.55955 0.02269 0.60504 -0.00602 C 0.7 -0.05278 0.70018 -0.02708 0.73611 -0.03472 " pathEditMode="relative" rAng="0" ptsTypes="AAA">
                                      <p:cBhvr>
                                        <p:cTn id="10" dur="10000" fill="hold"/>
                                        <p:tgtEl>
                                          <p:spTgt spid="5"/>
                                        </p:tgtEl>
                                        <p:attrNameLst>
                                          <p:attrName>ppt_x</p:attrName>
                                          <p:attrName>ppt_y</p:attrName>
                                        </p:attrNameLst>
                                      </p:cBhvr>
                                      <p:rCtr x="36806"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92D57286-C943-4039-96F2-F098F05381C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6" y="1564210"/>
            <a:ext cx="1318857" cy="324571"/>
          </a:xfrm>
          <a:prstGeom prst="rect">
            <a:avLst/>
          </a:prstGeom>
        </p:spPr>
      </p:pic>
      <p:pic>
        <p:nvPicPr>
          <p:cNvPr id="15" name="Picture 14">
            <a:extLst>
              <a:ext uri="{FF2B5EF4-FFF2-40B4-BE49-F238E27FC236}">
                <a16:creationId xmlns:a16="http://schemas.microsoft.com/office/drawing/2014/main" id="{53EE6337-E937-4BBB-B8E2-08B349D14A7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02498" y="5742760"/>
            <a:ext cx="1467428"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 _{Plate}\frac{{\bar v}^3}{W_{Plate}}$$&#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32.6959"/>
  <p:tag name="LATEXADDIN" val="\documentclass{article}&#10;\usepackage{amsmath}&#10;\pagestyle{empty}&#10;\begin{document}&#10;&#10;$\varepsilon  = \nu {G^2}$&#10;&#10;&#10;\end{document}"/>
  <p:tag name="IGUANATEXSIZE" val="30"/>
  <p:tag name="IGUANATEXCURSOR" val="81"/>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2}{18 \nu_{H_2O}}&#10;\frac{ \left( \rho_{Floc_0} - \rho_{H_2O} \right)}{\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2}{18 \Phi \nu_{H_2O}}&#10;\frac{ \rho_{Floc_0} - \rho_{H_2O}}{\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G = \sqrt{ \frac{\varepsilon}{\nu} }$$&#10;&#10;&#10;\end{document}"/>
  <p:tag name="IGUANATEXSIZE" val="3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Gt \alpha$$&#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809"/>
  <p:tag name="LATEXADDIN" val="\documentclass{article}&#10;\usepackage{amsmath}&#10;\pagestyle{empty}&#10;\begin{document}&#10;&#10;$$- \frac{3}{2} \left( \Lambda^2 - \Lambda_0^2 \right) = - k \pi d_P^2 Gt \alpha$$&#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Gt = \frac{3}{2} \frac{\left( \Lambda^2 - \Lambda_0^2 \right)}{k \pi d_P^2 \alpha}$$&#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Gt d_P^2 \alpha$$&#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Gt \alpha \right)^\frac{3}{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 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175.853"/>
  <p:tag name="LATEXADDIN" val="\documentclass{article}&#10;\usepackage{amsmath}&#10;\pagestyle{empty}&#10;\begin{document}&#10;&#10;&#10;$$\varepsilon_{Max} \cong \Pi_{Plate}\frac{ \left(  V \right)^3}{W_{Plate}}$$&#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229046</TotalTime>
  <Words>3283</Words>
  <Application>Microsoft Office PowerPoint</Application>
  <PresentationFormat>On-screen Show (4:3)</PresentationFormat>
  <Paragraphs>448</Paragraphs>
  <Slides>66</Slides>
  <Notes>33</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2</vt:i4>
      </vt:variant>
      <vt:variant>
        <vt:lpstr>Embedded OLE Servers</vt:lpstr>
      </vt:variant>
      <vt:variant>
        <vt:i4>1</vt:i4>
      </vt:variant>
      <vt:variant>
        <vt:lpstr>Slide Titles</vt:lpstr>
      </vt:variant>
      <vt:variant>
        <vt:i4>66</vt:i4>
      </vt:variant>
    </vt:vector>
  </HeadingPairs>
  <TitlesOfParts>
    <vt:vector size="79"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file:///C:\Users\mw24\Google%20Drive\Mathcad%2015%20files\Rapid%20mix%20exploration%202.xmcd\Selection%2043%20795%20408%201090</vt:lpstr>
      <vt:lpstr>file:///C:\Users\mw24\Google%20Drive\Mathcad%2015%20files\Rapid%20mix%20exploration%202.xmcd\Selection%20635%20843%201011%201130</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Flocculation models based on geometry and stickiness of nanoparticles can predict performance</vt:lpstr>
      <vt:lpstr>Human hair is 50 mm in diameter</vt:lpstr>
      <vt:lpstr>Sizes of a few particles</vt:lpstr>
      <vt:lpstr>How much coagulant should we add?</vt:lpstr>
      <vt:lpstr>Dissolved organic matter (DOM) covers the coagulant nanoparticles </vt:lpstr>
      <vt:lpstr>PowerPoint Presentation</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Buoyant Density of Flocs </vt:lpstr>
      <vt:lpstr>Fractal Terminal Velocity Equations</vt:lpstr>
      <vt:lpstr>Floc Terminal Velocity</vt:lpstr>
      <vt:lpstr>Collision Model of the Flocculation Process</vt:lpstr>
      <vt:lpstr>Average distance between particles is the cube root of the volume occupied (L)</vt:lpstr>
      <vt:lpstr>Particle collisions in flocculators (and rapid mix units!) are dominated by viscous shear</vt:lpstr>
      <vt:lpstr>PowerPoint Presentation</vt:lpstr>
      <vt:lpstr>Coiled Tube Flocculation Residual Turbidity Analyzer</vt:lpstr>
      <vt:lpstr>Separation Distance Scaling</vt:lpstr>
      <vt:lpstr>Floc model for viscous dominated collisions</vt:lpstr>
      <vt:lpstr>Model predictions?</vt:lpstr>
      <vt:lpstr>Primary particle concentration</vt:lpstr>
      <vt:lpstr>Calculating attachment efficiency</vt:lpstr>
      <vt:lpstr>There are 3 possible initial points of contact that can lead to attachment </vt:lpstr>
      <vt:lpstr>Dissolved organic matter changes flocculation</vt:lpstr>
      <vt:lpstr>Settled water turbidity can be predicted!</vt:lpstr>
      <vt:lpstr>The flocculation model is far from complete </vt:lpstr>
      <vt:lpstr>4 major assumptions of the floc model</vt:lpstr>
      <vt:lpstr>What does Gt mean?</vt:lpstr>
      <vt:lpstr>Fractal Flocculation Conclusions</vt:lpstr>
      <vt:lpstr>Review</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Comparison of classic and hypothesized collision models</vt:lpstr>
      <vt:lpstr>Classic Models: Relative velocity scales with diameter</vt:lpstr>
      <vt:lpstr>Diameter Scaling</vt:lpstr>
      <vt:lpstr>Relative velocities appear to scale with average separation distance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mw24</cp:lastModifiedBy>
  <cp:revision>6777</cp:revision>
  <dcterms:created xsi:type="dcterms:W3CDTF">2009-05-27T15:44:15Z</dcterms:created>
  <dcterms:modified xsi:type="dcterms:W3CDTF">2019-09-30T16:01:27Z</dcterms:modified>
</cp:coreProperties>
</file>